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9144000"/>
  <p:notesSz cx="6858000" cy="9144000"/>
  <p:embeddedFontLst>
    <p:embeddedFont>
      <p:font typeface="Lato"/>
      <p:regular r:id="rId13"/>
      <p:bold r:id="rId14"/>
      <p:italic r:id="rId15"/>
      <p:boldItalic r:id="rId16"/>
    </p:embeddedFont>
    <p:embeddedFont>
      <p:font typeface="Press Start 2P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Lat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italic.fntdata"/><Relationship Id="rId14" Type="http://schemas.openxmlformats.org/officeDocument/2006/relationships/font" Target="fonts/Lato-bold.fntdata"/><Relationship Id="rId17" Type="http://schemas.openxmlformats.org/officeDocument/2006/relationships/font" Target="fonts/PressStart2P-regular.fntdata"/><Relationship Id="rId16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991e7638a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991e7638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991e7638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32991e7638a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2991e7638a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2991e7638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8038" y="0"/>
            <a:ext cx="714612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>
            <p:ph type="ctrTitle"/>
          </p:nvPr>
        </p:nvSpPr>
        <p:spPr>
          <a:xfrm>
            <a:off x="734913" y="196000"/>
            <a:ext cx="77724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rgbClr val="EFEFEF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Abyss Garden</a:t>
            </a:r>
            <a:endParaRPr b="1">
              <a:solidFill>
                <a:srgbClr val="EFEFEF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1371600" y="5577525"/>
            <a:ext cx="6400800" cy="11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b="1" lang="en-US">
                <a:solidFill>
                  <a:srgbClr val="EFEFEF"/>
                </a:solidFill>
                <a:latin typeface="Courier New"/>
                <a:ea typeface="Courier New"/>
                <a:cs typeface="Courier New"/>
                <a:sym typeface="Courier New"/>
              </a:rPr>
              <a:t>Core Game</a:t>
            </a:r>
            <a:endParaRPr b="1">
              <a:solidFill>
                <a:srgbClr val="EFEFE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ct val="168421"/>
              <a:buNone/>
            </a:pPr>
            <a:r>
              <a:rPr b="1" lang="en-US">
                <a:solidFill>
                  <a:srgbClr val="EFEFEF"/>
                </a:solidFill>
                <a:latin typeface="Courier New"/>
                <a:ea typeface="Courier New"/>
                <a:cs typeface="Courier New"/>
                <a:sym typeface="Courier New"/>
              </a:rPr>
              <a:t>Taitaja 2025 Game Presentation</a:t>
            </a:r>
            <a:br>
              <a:rPr b="1" lang="en-US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b="1" lang="en-US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en-US" sz="1900">
                <a:latin typeface="Lato"/>
                <a:ea typeface="Lato"/>
                <a:cs typeface="Lato"/>
                <a:sym typeface="Lato"/>
              </a:rPr>
              <a:t>- Milo &amp; Rudolf -</a:t>
            </a:r>
            <a:endParaRPr b="1" sz="1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19725" y="1600200"/>
            <a:ext cx="41148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CCCC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Milo</a:t>
            </a:r>
            <a:br>
              <a:rPr lang="en-US">
                <a:solidFill>
                  <a:srgbClr val="CCCCCC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>
                <a:solidFill>
                  <a:srgbClr val="CCCCCC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- Graphics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CCCC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-Code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-Presentation </a:t>
            </a:r>
            <a:endParaRPr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-Presentation Layout</a:t>
            </a:r>
            <a:endParaRPr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4714225" y="1600200"/>
            <a:ext cx="41148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Rudolf</a:t>
            </a:r>
            <a:br>
              <a:rPr lang="en-US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- Core Mechanics</a:t>
            </a:r>
            <a:endParaRPr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CCCC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-Code</a:t>
            </a:r>
            <a:endParaRPr>
              <a:solidFill>
                <a:srgbClr val="CCCCCC"/>
              </a:solidFill>
              <a:highlight>
                <a:schemeClr val="dk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-Presentation</a:t>
            </a:r>
            <a:r>
              <a:rPr lang="en-US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746300" y="117825"/>
            <a:ext cx="7728000" cy="14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  <a:highlight>
                  <a:schemeClr val="dk1"/>
                </a:highlight>
                <a:latin typeface="Press Start 2P"/>
                <a:ea typeface="Press Start 2P"/>
                <a:cs typeface="Press Start 2P"/>
                <a:sym typeface="Press Start 2P"/>
              </a:rPr>
              <a:t>Introduction</a:t>
            </a:r>
            <a:r>
              <a:rPr b="1" lang="en-US" sz="4000">
                <a:solidFill>
                  <a:schemeClr val="dk1"/>
                </a:solidFill>
                <a:highlight>
                  <a:srgbClr val="EFEFEF"/>
                </a:highlight>
                <a:latin typeface="Press Start 2P"/>
                <a:ea typeface="Press Start 2P"/>
                <a:cs typeface="Press Start 2P"/>
                <a:sym typeface="Press Start 2P"/>
              </a:rPr>
              <a:t> </a:t>
            </a:r>
            <a:endParaRPr b="1" sz="4000">
              <a:solidFill>
                <a:schemeClr val="dk1"/>
              </a:solidFill>
              <a:highlight>
                <a:srgbClr val="EFEFEF"/>
              </a:highlight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7652" y="5959350"/>
            <a:ext cx="762440" cy="73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98196" y="-485014"/>
            <a:ext cx="8666949" cy="9449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276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Core Game Mechanics</a:t>
            </a:r>
            <a:endParaRPr sz="276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7305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•"/>
            </a:pPr>
            <a:r>
              <a:rPr lang="en-US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player Searches for Glow-plant seed in the abyss to grow Glow-plants to spread </a:t>
            </a:r>
            <a:r>
              <a:rPr lang="en-US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light.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•"/>
            </a:pPr>
            <a:r>
              <a:rPr lang="en-US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player must defend the Glow-trees from the monsters corrupted by the abyss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305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Lato"/>
              <a:buChar char="•"/>
            </a:pPr>
            <a:r>
              <a:rPr lang="en-US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With the power the player gains from the trees the player can defeat the monster praying on the trees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46250" y="-299950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/>
          <p:nvPr/>
        </p:nvSpPr>
        <p:spPr>
          <a:xfrm>
            <a:off x="4379550" y="5597400"/>
            <a:ext cx="1296300" cy="9525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434343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4585750" y="5823025"/>
            <a:ext cx="9330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5749600" y="5597400"/>
            <a:ext cx="1296300" cy="9525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5955800" y="5823025"/>
            <a:ext cx="9330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7119650" y="5597400"/>
            <a:ext cx="1296300" cy="9525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7325850" y="5823025"/>
            <a:ext cx="9330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5"/>
          <p:cNvSpPr/>
          <p:nvPr/>
        </p:nvSpPr>
        <p:spPr>
          <a:xfrm>
            <a:off x="5749600" y="4512550"/>
            <a:ext cx="1296300" cy="9525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5955800" y="4738175"/>
            <a:ext cx="9330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540075" y="4212600"/>
            <a:ext cx="37512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-"/>
            </a:pPr>
            <a:r>
              <a:rPr b="1"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W, A, S, D the main keys for player movement</a:t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Char char="-"/>
            </a:pPr>
            <a:r>
              <a:rPr b="1"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E, for planting trees</a:t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Note! Player can plant trees only if the player is near another tree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title"/>
          </p:nvPr>
        </p:nvSpPr>
        <p:spPr>
          <a:xfrm>
            <a:off x="457200" y="47581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216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Dynamics Created by the Game</a:t>
            </a:r>
            <a:endParaRPr sz="216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17" name="Google Shape;117;p16"/>
          <p:cNvSpPr txBox="1"/>
          <p:nvPr>
            <p:ph idx="1" type="body"/>
          </p:nvPr>
        </p:nvSpPr>
        <p:spPr>
          <a:xfrm>
            <a:off x="599775" y="1732900"/>
            <a:ext cx="8229600" cy="202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4323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380"/>
              <a:buChar char="•"/>
            </a:pPr>
            <a:r>
              <a:rPr b="1" lang="en-US" sz="1752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Exploration &amp; Discovery: Search the dark environment for seeds and hidden areas.</a:t>
            </a:r>
            <a:endParaRPr b="1" sz="1752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4323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380"/>
              <a:buChar char="•"/>
            </a:pPr>
            <a:r>
              <a:rPr b="1" lang="en-US" sz="1752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Light vs. Darkness: Balance light and dark, with glowing trees gradually illuminating the world.</a:t>
            </a:r>
            <a:endParaRPr b="1" sz="1752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4323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380"/>
              <a:buChar char="•"/>
            </a:pPr>
            <a:r>
              <a:rPr b="1" lang="en-US" sz="1752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Threats &amp; Challenges: Defend trees from creatures or environmental hazards.</a:t>
            </a:r>
            <a:endParaRPr b="1" sz="1752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1352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98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8" name="Google Shape;11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8762" y="2226875"/>
            <a:ext cx="6030324" cy="603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7652" y="5959350"/>
            <a:ext cx="762440" cy="73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3C47D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4950" y="-626475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>
            <p:ph type="title"/>
          </p:nvPr>
        </p:nvSpPr>
        <p:spPr>
          <a:xfrm>
            <a:off x="457200" y="29831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312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Innovation and Ideas</a:t>
            </a:r>
            <a:endParaRPr sz="312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26" name="Google Shape;126;p17"/>
          <p:cNvSpPr txBox="1"/>
          <p:nvPr>
            <p:ph idx="1" type="body"/>
          </p:nvPr>
        </p:nvSpPr>
        <p:spPr>
          <a:xfrm>
            <a:off x="457200" y="1654350"/>
            <a:ext cx="8229600" cy="202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b="1" lang="en-US" sz="1700">
                <a:latin typeface="Lato"/>
                <a:ea typeface="Lato"/>
                <a:cs typeface="Lato"/>
                <a:sym typeface="Lato"/>
              </a:rPr>
              <a:t>Dynamic Light Mechanics</a:t>
            </a:r>
            <a:r>
              <a:rPr lang="en-US" sz="1700">
                <a:latin typeface="Lato"/>
                <a:ea typeface="Lato"/>
                <a:cs typeface="Lato"/>
                <a:sym typeface="Lato"/>
              </a:rPr>
              <a:t>: Trees grow to emit light to build you a safe </a:t>
            </a:r>
            <a:r>
              <a:rPr lang="en-US" sz="1700">
                <a:latin typeface="Lato"/>
                <a:ea typeface="Lato"/>
                <a:cs typeface="Lato"/>
                <a:sym typeface="Lato"/>
              </a:rPr>
              <a:t>environment</a:t>
            </a:r>
            <a:r>
              <a:rPr lang="en-US" sz="1700">
                <a:latin typeface="Lato"/>
                <a:ea typeface="Lato"/>
                <a:cs typeface="Lato"/>
                <a:sym typeface="Lato"/>
              </a:rPr>
              <a:t>  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latin typeface="Lato"/>
                <a:ea typeface="Lato"/>
                <a:cs typeface="Lato"/>
                <a:sym typeface="Lato"/>
              </a:rPr>
              <a:t>Living Ecosystem</a:t>
            </a:r>
            <a:r>
              <a:rPr lang="en-US" sz="1700">
                <a:latin typeface="Lato"/>
                <a:ea typeface="Lato"/>
                <a:cs typeface="Lato"/>
                <a:sym typeface="Lato"/>
              </a:rPr>
              <a:t>: Trees help the player by defending it 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342900" rtl="0" algn="l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1752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7" name="Google Shape;12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4938" y="2128700"/>
            <a:ext cx="6030324" cy="603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97652" y="5959350"/>
            <a:ext cx="762440" cy="73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459">
                <a:solidFill>
                  <a:schemeClr val="lt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Theme of the game</a:t>
            </a:r>
            <a:endParaRPr sz="3459">
              <a:solidFill>
                <a:schemeClr val="lt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34" name="Google Shape;134;p18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The game immerses players in a world shrouded in darkness, where light is both a guide and a fragile resource.</a:t>
            </a:r>
            <a:endParaRPr sz="27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Audience</a:t>
            </a:r>
            <a:endParaRPr sz="27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Casual Players Who Enjoy Short, Intense Sessions</a:t>
            </a:r>
            <a:endParaRPr sz="27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5" name="Google Shape;1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7652" y="5959350"/>
            <a:ext cx="762440" cy="73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816625" y="-327899"/>
            <a:ext cx="5406050" cy="690702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4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Intended Mood and Feel</a:t>
            </a:r>
            <a:endParaRPr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142" name="Google Shape;142;p19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Char char="•"/>
            </a:pPr>
            <a:r>
              <a:rPr lang="en-US" sz="3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game is designed to be suspenseful </a:t>
            </a:r>
            <a:r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and make you want to venture a </a:t>
            </a:r>
            <a:r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little</a:t>
            </a:r>
            <a:r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bit outside of your comfort zone.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Char char="•"/>
            </a:pPr>
            <a:r>
              <a:rPr lang="en-US" sz="3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Players will feel the pressure </a:t>
            </a:r>
            <a:r>
              <a:rPr lang="en-U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adventure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3" name="Google Shape;14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7652" y="5959350"/>
            <a:ext cx="762440" cy="73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